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5" r:id="rId1"/>
  </p:sldMasterIdLst>
  <p:notesMasterIdLst>
    <p:notesMasterId r:id="rId24"/>
  </p:notesMasterIdLst>
  <p:sldIdLst>
    <p:sldId id="256" r:id="rId2"/>
    <p:sldId id="258" r:id="rId3"/>
    <p:sldId id="259" r:id="rId4"/>
    <p:sldId id="309" r:id="rId5"/>
    <p:sldId id="260" r:id="rId6"/>
    <p:sldId id="262" r:id="rId7"/>
    <p:sldId id="311" r:id="rId8"/>
    <p:sldId id="312" r:id="rId9"/>
    <p:sldId id="313" r:id="rId10"/>
    <p:sldId id="314" r:id="rId11"/>
    <p:sldId id="316" r:id="rId12"/>
    <p:sldId id="315" r:id="rId13"/>
    <p:sldId id="319" r:id="rId14"/>
    <p:sldId id="318" r:id="rId15"/>
    <p:sldId id="321" r:id="rId16"/>
    <p:sldId id="320" r:id="rId17"/>
    <p:sldId id="322" r:id="rId18"/>
    <p:sldId id="310" r:id="rId19"/>
    <p:sldId id="323" r:id="rId20"/>
    <p:sldId id="324" r:id="rId21"/>
    <p:sldId id="326" r:id="rId22"/>
    <p:sldId id="325" r:id="rId23"/>
  </p:sldIdLst>
  <p:sldSz cx="9144000" cy="5143500" type="screen16x9"/>
  <p:notesSz cx="6858000" cy="9144000"/>
  <p:embeddedFontLst>
    <p:embeddedFont>
      <p:font typeface="Fira Sans Extra Condensed Medium" panose="020B0603050000020004" pitchFamily="34" charset="0"/>
      <p:regular r:id="rId25"/>
      <p:bold r:id="rId26"/>
      <p:italic r:id="rId27"/>
      <p:boldItalic r:id="rId28"/>
    </p:embeddedFont>
    <p:embeddedFont>
      <p:font typeface="Montserrat" pitchFamily="2" charset="77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E9BE26-E23D-4837-8F2C-E6D9D9DF9562}">
  <a:tblStyle styleId="{07E9BE26-E23D-4837-8F2C-E6D9D9DF95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4"/>
    <p:restoredTop sz="94613"/>
  </p:normalViewPr>
  <p:slideViewPr>
    <p:cSldViewPr snapToGrid="0" snapToObjects="1">
      <p:cViewPr varScale="1">
        <p:scale>
          <a:sx n="159" d="100"/>
          <a:sy n="159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9498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665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a9fa940987_1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a9fa940987_1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5900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65585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801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450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75484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555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a9469d1f4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a9469d1f4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9469d1f4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a9469d1f4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458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039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2747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3117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43858" y="1172225"/>
            <a:ext cx="677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43852" y="3261775"/>
            <a:ext cx="67707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/>
          <p:nvPr/>
        </p:nvSpPr>
        <p:spPr>
          <a:xfrm rot="10800000" flipH="1">
            <a:off x="1441925" y="25716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2658125" y="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/>
          <p:nvPr/>
        </p:nvSpPr>
        <p:spPr>
          <a:xfrm rot="5400000">
            <a:off x="6703350" y="270292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1156525" y="1340400"/>
            <a:ext cx="42321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1156525" y="2096100"/>
            <a:ext cx="4232100" cy="20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/>
          <p:nvPr/>
        </p:nvSpPr>
        <p:spPr>
          <a:xfrm>
            <a:off x="6732125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7"/>
          <p:cNvSpPr/>
          <p:nvPr/>
        </p:nvSpPr>
        <p:spPr>
          <a:xfrm>
            <a:off x="7951325" y="257175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ctrTitle" idx="2"/>
          </p:nvPr>
        </p:nvSpPr>
        <p:spPr>
          <a:xfrm>
            <a:off x="23103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3" hasCustomPrompt="1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2310350" y="185887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4"/>
          </p:nvPr>
        </p:nvSpPr>
        <p:spPr>
          <a:xfrm>
            <a:off x="62330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5" hasCustomPrompt="1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6275800" y="1858878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7"/>
          </p:nvPr>
        </p:nvSpPr>
        <p:spPr>
          <a:xfrm>
            <a:off x="2310350" y="2868777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8" hasCustomPrompt="1"/>
          </p:nvPr>
        </p:nvSpPr>
        <p:spPr>
          <a:xfrm>
            <a:off x="7178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9"/>
          </p:nvPr>
        </p:nvSpPr>
        <p:spPr>
          <a:xfrm>
            <a:off x="231035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 idx="13"/>
          </p:nvPr>
        </p:nvSpPr>
        <p:spPr>
          <a:xfrm>
            <a:off x="6275650" y="2868775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4" hasCustomPrompt="1"/>
          </p:nvPr>
        </p:nvSpPr>
        <p:spPr>
          <a:xfrm>
            <a:off x="46864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5"/>
          </p:nvPr>
        </p:nvSpPr>
        <p:spPr>
          <a:xfrm>
            <a:off x="627580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5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457200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7881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2"/>
          </p:nvPr>
        </p:nvSpPr>
        <p:spPr>
          <a:xfrm>
            <a:off x="7881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3"/>
          </p:nvPr>
        </p:nvSpPr>
        <p:spPr>
          <a:xfrm>
            <a:off x="344115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4"/>
          </p:nvPr>
        </p:nvSpPr>
        <p:spPr>
          <a:xfrm>
            <a:off x="344115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5"/>
          </p:nvPr>
        </p:nvSpPr>
        <p:spPr>
          <a:xfrm>
            <a:off x="60942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6"/>
          </p:nvPr>
        </p:nvSpPr>
        <p:spPr>
          <a:xfrm>
            <a:off x="60942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/>
          <p:nvPr/>
        </p:nvSpPr>
        <p:spPr>
          <a:xfrm flipH="1">
            <a:off x="457200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/>
          <p:nvPr/>
        </p:nvSpPr>
        <p:spPr>
          <a:xfrm flipH="1">
            <a:off x="5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8" r:id="rId5"/>
    <p:sldLayoutId id="2147483660" r:id="rId6"/>
    <p:sldLayoutId id="2147483663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ctrTitle"/>
          </p:nvPr>
        </p:nvSpPr>
        <p:spPr>
          <a:xfrm>
            <a:off x="1363579" y="1172225"/>
            <a:ext cx="7050979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Final Bootcamp Project</a:t>
            </a:r>
            <a:endParaRPr dirty="0">
              <a:solidFill>
                <a:srgbClr val="4A8CFF"/>
              </a:solidFill>
            </a:endParaRPr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"/>
          </p:nvPr>
        </p:nvSpPr>
        <p:spPr>
          <a:xfrm>
            <a:off x="1643852" y="3261775"/>
            <a:ext cx="67707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Rafael Rojas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B295BEA-DEFF-A24D-8C2F-E9263BF671F4}"/>
              </a:ext>
            </a:extLst>
          </p:cNvPr>
          <p:cNvGrpSpPr/>
          <p:nvPr/>
        </p:nvGrpSpPr>
        <p:grpSpPr>
          <a:xfrm>
            <a:off x="262687" y="1350977"/>
            <a:ext cx="8667483" cy="2541655"/>
            <a:chOff x="238624" y="428556"/>
            <a:chExt cx="8667483" cy="2541655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2AA6343A-9C9B-214F-A707-2DB82B4A7995}"/>
                </a:ext>
              </a:extLst>
            </p:cNvPr>
            <p:cNvSpPr/>
            <p:nvPr/>
          </p:nvSpPr>
          <p:spPr>
            <a:xfrm rot="5400000">
              <a:off x="4122821" y="1523636"/>
              <a:ext cx="312821" cy="304800"/>
            </a:xfrm>
            <a:prstGeom prst="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55218D2-2C7F-534D-87B5-160BF808DA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08222" y="428556"/>
              <a:ext cx="5342021" cy="1067111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C20FCC-BC5A-D748-B7BB-2DEEC1216F5D}"/>
                </a:ext>
              </a:extLst>
            </p:cNvPr>
            <p:cNvGrpSpPr/>
            <p:nvPr/>
          </p:nvGrpSpPr>
          <p:grpSpPr>
            <a:xfrm>
              <a:off x="238624" y="1856405"/>
              <a:ext cx="8667483" cy="1113806"/>
              <a:chOff x="94245" y="1887825"/>
              <a:chExt cx="8667483" cy="1113806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B86D1CD-E80E-F141-BACB-6128403940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245" y="1887825"/>
                <a:ext cx="5049253" cy="1113806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E83BD6B-2174-7F47-90C3-4C8CB02BA820}"/>
                  </a:ext>
                </a:extLst>
              </p:cNvPr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43498" y="1887825"/>
                <a:ext cx="3618230" cy="1113806"/>
              </a:xfrm>
              <a:prstGeom prst="rect">
                <a:avLst/>
              </a:prstGeom>
            </p:spPr>
          </p:pic>
        </p:grpSp>
      </p:grpSp>
      <p:sp>
        <p:nvSpPr>
          <p:cNvPr id="14" name="Google Shape;229;p35">
            <a:extLst>
              <a:ext uri="{FF2B5EF4-FFF2-40B4-BE49-F238E27FC236}">
                <a16:creationId xmlns:a16="http://schemas.microsoft.com/office/drawing/2014/main" id="{3A3460C0-215D-9843-BE4D-B9A8609153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88288" y="604019"/>
            <a:ext cx="4630011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Cleaning the Dataset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4636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748844" y="2467682"/>
            <a:ext cx="490166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and validate the model</a:t>
            </a:r>
            <a:endParaRPr dirty="0"/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425" y="1085250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8233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1"/>
          <p:cNvSpPr/>
          <p:nvPr/>
        </p:nvSpPr>
        <p:spPr>
          <a:xfrm>
            <a:off x="3093580" y="1391525"/>
            <a:ext cx="3026400" cy="11583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1"/>
          <p:cNvSpPr txBox="1">
            <a:spLocks noGrp="1"/>
          </p:cNvSpPr>
          <p:nvPr>
            <p:ph type="title"/>
          </p:nvPr>
        </p:nvSpPr>
        <p:spPr>
          <a:xfrm>
            <a:off x="1276588" y="871625"/>
            <a:ext cx="4009286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Creating the model:</a:t>
            </a:r>
            <a:endParaRPr dirty="0"/>
          </a:p>
        </p:txBody>
      </p:sp>
      <p:sp>
        <p:nvSpPr>
          <p:cNvPr id="331" name="Google Shape;331;p41"/>
          <p:cNvSpPr/>
          <p:nvPr/>
        </p:nvSpPr>
        <p:spPr>
          <a:xfrm>
            <a:off x="717875" y="1391525"/>
            <a:ext cx="3026400" cy="11583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1"/>
          <p:cNvSpPr txBox="1">
            <a:spLocks noGrp="1"/>
          </p:cNvSpPr>
          <p:nvPr>
            <p:ph type="subTitle" idx="4294967295"/>
          </p:nvPr>
        </p:nvSpPr>
        <p:spPr>
          <a:xfrm>
            <a:off x="1154752" y="1764825"/>
            <a:ext cx="1734900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Regression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333" name="Google Shape;333;p41"/>
          <p:cNvSpPr txBox="1">
            <a:spLocks noGrp="1"/>
          </p:cNvSpPr>
          <p:nvPr>
            <p:ph type="subTitle" idx="4294967295"/>
          </p:nvPr>
        </p:nvSpPr>
        <p:spPr>
          <a:xfrm>
            <a:off x="3820572" y="1764825"/>
            <a:ext cx="1866353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Classification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334" name="Google Shape;334;p41"/>
          <p:cNvSpPr txBox="1">
            <a:spLocks noGrp="1"/>
          </p:cNvSpPr>
          <p:nvPr>
            <p:ph type="subTitle" idx="4294967295"/>
          </p:nvPr>
        </p:nvSpPr>
        <p:spPr>
          <a:xfrm>
            <a:off x="6253966" y="1764825"/>
            <a:ext cx="1734900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Synthesize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35" name="Google Shape;335;p41"/>
          <p:cNvSpPr txBox="1">
            <a:spLocks noGrp="1"/>
          </p:cNvSpPr>
          <p:nvPr>
            <p:ph type="subTitle" idx="4294967295"/>
          </p:nvPr>
        </p:nvSpPr>
        <p:spPr>
          <a:xfrm>
            <a:off x="717875" y="2714225"/>
            <a:ext cx="2883578" cy="16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Linear Regression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KNN Regressor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 dirty="0">
                <a:solidFill>
                  <a:schemeClr val="dk1"/>
                </a:solidFill>
              </a:rPr>
              <a:t>Decision Tree Regressor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336" name="Google Shape;336;p41"/>
          <p:cNvSpPr txBox="1">
            <a:spLocks noGrp="1"/>
          </p:cNvSpPr>
          <p:nvPr>
            <p:ph type="subTitle" idx="4294967295"/>
          </p:nvPr>
        </p:nvSpPr>
        <p:spPr>
          <a:xfrm>
            <a:off x="3355250" y="2714225"/>
            <a:ext cx="3230034" cy="16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Logistic Regression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KNN Classifier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 dirty="0">
                <a:solidFill>
                  <a:schemeClr val="dk1"/>
                </a:solidFill>
              </a:rPr>
              <a:t>Random Forest Classifier</a:t>
            </a:r>
            <a:endParaRPr sz="14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339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29;p35">
            <a:extLst>
              <a:ext uri="{FF2B5EF4-FFF2-40B4-BE49-F238E27FC236}">
                <a16:creationId xmlns:a16="http://schemas.microsoft.com/office/drawing/2014/main" id="{3A3460C0-215D-9843-BE4D-B9A8609153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2969" y="467661"/>
            <a:ext cx="5190552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Validate the models with Error Metrics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6509B5D-DEB9-F14B-B017-9BEBA7C5F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46" y="1395993"/>
            <a:ext cx="7471198" cy="30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458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29;p35">
            <a:extLst>
              <a:ext uri="{FF2B5EF4-FFF2-40B4-BE49-F238E27FC236}">
                <a16:creationId xmlns:a16="http://schemas.microsoft.com/office/drawing/2014/main" id="{3A3460C0-215D-9843-BE4D-B9A8609153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86256" y="523808"/>
            <a:ext cx="5364454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Best performing models</a:t>
            </a:r>
            <a:endParaRPr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1A61553-0A73-214F-BA6F-3041C9D777A2}"/>
              </a:ext>
            </a:extLst>
          </p:cNvPr>
          <p:cNvGrpSpPr/>
          <p:nvPr/>
        </p:nvGrpSpPr>
        <p:grpSpPr>
          <a:xfrm>
            <a:off x="585536" y="1042737"/>
            <a:ext cx="8007495" cy="3777474"/>
            <a:chOff x="440812" y="995081"/>
            <a:chExt cx="10522959" cy="515171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1D5A1DB-84F5-E740-9C1E-BF1DD67B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0812" y="995081"/>
              <a:ext cx="5234145" cy="515171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0A1A6EE-C5BE-4F45-B9A0-935C687253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74957" y="1024664"/>
              <a:ext cx="5288814" cy="50925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6230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748844" y="2467682"/>
            <a:ext cx="490166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Analyze predictions</a:t>
            </a:r>
            <a:endParaRPr dirty="0"/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425" y="1085250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9987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792E9B-79C7-7B42-A450-C47C3A968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063" y="111594"/>
            <a:ext cx="5065642" cy="470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493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80DA033-D408-3240-9CD1-5964B65FC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436" y="88232"/>
            <a:ext cx="6054481" cy="466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869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62C2F8CD-645B-6E4C-9A4C-A89DAB34E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78" y="383176"/>
            <a:ext cx="8280276" cy="421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834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97D0AFA-9161-D749-9617-090F03123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629" y="0"/>
            <a:ext cx="5299415" cy="477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2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98" name="Google Shape;198;p32"/>
          <p:cNvSpPr txBox="1">
            <a:spLocks noGrp="1"/>
          </p:cNvSpPr>
          <p:nvPr>
            <p:ph type="ctrTitle" idx="2"/>
          </p:nvPr>
        </p:nvSpPr>
        <p:spPr>
          <a:xfrm>
            <a:off x="2310350" y="1446813"/>
            <a:ext cx="237605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exploration</a:t>
            </a:r>
            <a:endParaRPr dirty="0"/>
          </a:p>
        </p:txBody>
      </p:sp>
      <p:sp>
        <p:nvSpPr>
          <p:cNvPr id="199" name="Google Shape;199;p32"/>
          <p:cNvSpPr txBox="1">
            <a:spLocks noGrp="1"/>
          </p:cNvSpPr>
          <p:nvPr>
            <p:ph type="title" idx="3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0" name="Google Shape;200;p32"/>
          <p:cNvSpPr txBox="1">
            <a:spLocks noGrp="1"/>
          </p:cNvSpPr>
          <p:nvPr>
            <p:ph type="subTitle" idx="1"/>
          </p:nvPr>
        </p:nvSpPr>
        <p:spPr>
          <a:xfrm>
            <a:off x="2310350" y="185887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Understanding the data with a series of plots and graphs.</a:t>
            </a:r>
            <a:endParaRPr dirty="0"/>
          </a:p>
        </p:txBody>
      </p:sp>
      <p:sp>
        <p:nvSpPr>
          <p:cNvPr id="201" name="Google Shape;201;p32"/>
          <p:cNvSpPr txBox="1">
            <a:spLocks noGrp="1"/>
          </p:cNvSpPr>
          <p:nvPr>
            <p:ph type="ctrTitle" idx="4"/>
          </p:nvPr>
        </p:nvSpPr>
        <p:spPr>
          <a:xfrm>
            <a:off x="627580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</a:t>
            </a:r>
            <a:endParaRPr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title" idx="5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3" name="Google Shape;203;p32"/>
          <p:cNvSpPr txBox="1">
            <a:spLocks noGrp="1"/>
          </p:cNvSpPr>
          <p:nvPr>
            <p:ph type="subTitle" idx="6"/>
          </p:nvPr>
        </p:nvSpPr>
        <p:spPr>
          <a:xfrm>
            <a:off x="6275799" y="1858878"/>
            <a:ext cx="2812054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Fix the numeric and categorical values before creating the model.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32"/>
          <p:cNvSpPr txBox="1">
            <a:spLocks noGrp="1"/>
          </p:cNvSpPr>
          <p:nvPr>
            <p:ph type="ctrTitle" idx="7"/>
          </p:nvPr>
        </p:nvSpPr>
        <p:spPr>
          <a:xfrm>
            <a:off x="2307050" y="2770450"/>
            <a:ext cx="2574471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and validate the model</a:t>
            </a:r>
            <a:endParaRPr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title" idx="8"/>
          </p:nvPr>
        </p:nvSpPr>
        <p:spPr>
          <a:xfrm>
            <a:off x="717800" y="2960450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9"/>
          </p:nvPr>
        </p:nvSpPr>
        <p:spPr>
          <a:xfrm>
            <a:off x="231035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Select the best performing model with the help of the error metrics.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32"/>
          <p:cNvSpPr txBox="1">
            <a:spLocks noGrp="1"/>
          </p:cNvSpPr>
          <p:nvPr>
            <p:ph type="ctrTitle" idx="13"/>
          </p:nvPr>
        </p:nvSpPr>
        <p:spPr>
          <a:xfrm>
            <a:off x="6275650" y="2868775"/>
            <a:ext cx="256355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Analyze predictions</a:t>
            </a:r>
            <a:endParaRPr dirty="0"/>
          </a:p>
        </p:txBody>
      </p:sp>
      <p:sp>
        <p:nvSpPr>
          <p:cNvPr id="208" name="Google Shape;208;p32"/>
          <p:cNvSpPr txBox="1">
            <a:spLocks noGrp="1"/>
          </p:cNvSpPr>
          <p:nvPr>
            <p:ph type="title" idx="14"/>
          </p:nvPr>
        </p:nvSpPr>
        <p:spPr>
          <a:xfrm>
            <a:off x="4686400" y="2960450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15"/>
          </p:nvPr>
        </p:nvSpPr>
        <p:spPr>
          <a:xfrm>
            <a:off x="6432650" y="3247507"/>
            <a:ext cx="2249550" cy="992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Compare the predictions with the real values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FD30BAE-A2D8-5B42-88AF-678466D89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27" y="160420"/>
            <a:ext cx="5371843" cy="455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8385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748844" y="2467682"/>
            <a:ext cx="490166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Conclusions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66002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22;p34">
            <a:extLst>
              <a:ext uri="{FF2B5EF4-FFF2-40B4-BE49-F238E27FC236}">
                <a16:creationId xmlns:a16="http://schemas.microsoft.com/office/drawing/2014/main" id="{BDE8C1BC-2BBF-F446-9271-61CC1013FD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64423" y="2042566"/>
            <a:ext cx="490166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THANK YOU FOR LISTENING!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0713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1601675" y="1396547"/>
            <a:ext cx="42321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Choosing the Dataset</a:t>
            </a:r>
            <a:endParaRPr dirty="0"/>
          </a:p>
        </p:txBody>
      </p:sp>
      <p:sp>
        <p:nvSpPr>
          <p:cNvPr id="215" name="Google Shape;215;p33"/>
          <p:cNvSpPr txBox="1">
            <a:spLocks noGrp="1"/>
          </p:cNvSpPr>
          <p:nvPr>
            <p:ph type="body" idx="1"/>
          </p:nvPr>
        </p:nvSpPr>
        <p:spPr>
          <a:xfrm>
            <a:off x="1156524" y="2096100"/>
            <a:ext cx="4891349" cy="20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Clr>
                <a:schemeClr val="dk1"/>
              </a:buClr>
              <a:buSzPts val="1100"/>
            </a:pPr>
            <a:r>
              <a:rPr lang="en" dirty="0"/>
              <a:t>This dataset was extracted from ‘</a:t>
            </a:r>
            <a:r>
              <a:rPr lang="es-ES" dirty="0"/>
              <a:t>K</a:t>
            </a:r>
            <a:r>
              <a:rPr lang="en" dirty="0"/>
              <a:t>aggle’, it consist on the test scores secured by the students on their midterms.</a:t>
            </a:r>
          </a:p>
          <a:p>
            <a:pPr marL="285750" indent="-285750" algn="just">
              <a:buClr>
                <a:schemeClr val="dk1"/>
              </a:buClr>
              <a:buSzPts val="1100"/>
            </a:pPr>
            <a:r>
              <a:rPr lang="en" dirty="0"/>
              <a:t>One of the goals is to understand the influence of some ’external’ factors on the academic performance.</a:t>
            </a:r>
          </a:p>
          <a:p>
            <a:pPr marL="285750" indent="-285750" algn="just">
              <a:buClr>
                <a:schemeClr val="dk1"/>
              </a:buClr>
              <a:buSzPts val="1100"/>
            </a:pPr>
            <a:r>
              <a:rPr lang="en" dirty="0"/>
              <a:t>We’ll also try to predict which students might be going to summer school with the help of these ‘external’ factors.</a:t>
            </a:r>
            <a:endParaRPr dirty="0"/>
          </a:p>
        </p:txBody>
      </p:sp>
      <p:sp>
        <p:nvSpPr>
          <p:cNvPr id="216" name="Google Shape;216;p33"/>
          <p:cNvSpPr/>
          <p:nvPr/>
        </p:nvSpPr>
        <p:spPr>
          <a:xfrm>
            <a:off x="6732125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3"/>
          <p:cNvSpPr/>
          <p:nvPr/>
        </p:nvSpPr>
        <p:spPr>
          <a:xfrm>
            <a:off x="7951325" y="257175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29;p35">
            <a:extLst>
              <a:ext uri="{FF2B5EF4-FFF2-40B4-BE49-F238E27FC236}">
                <a16:creationId xmlns:a16="http://schemas.microsoft.com/office/drawing/2014/main" id="{4F8BA39B-FA46-084F-B662-66F6BA705A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2578" y="918284"/>
            <a:ext cx="40554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Dataset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D36B25-B028-AE48-AC52-E15E575AD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864" y="1383699"/>
            <a:ext cx="6088829" cy="268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08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425" y="1085250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57482E66-DD61-2D42-B2DB-0DEECEB50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912" y="304800"/>
            <a:ext cx="5603307" cy="435208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F138FA-F77B-454C-99D5-BD8C305E6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392" y="233355"/>
            <a:ext cx="4163569" cy="455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54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D9D1A1-4837-8B43-8278-99FF43402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379" y="381756"/>
            <a:ext cx="4511417" cy="420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188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748844" y="2122777"/>
            <a:ext cx="490166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</a:t>
            </a:r>
            <a:endParaRPr dirty="0"/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425" y="1085250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9730302"/>
      </p:ext>
    </p:extLst>
  </p:cSld>
  <p:clrMapOvr>
    <a:masterClrMapping/>
  </p:clrMapOvr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</TotalTime>
  <Words>191</Words>
  <Application>Microsoft Macintosh PowerPoint</Application>
  <PresentationFormat>On-screen Show (16:9)</PresentationFormat>
  <Paragraphs>43</Paragraphs>
  <Slides>22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Fira Sans Extra Condensed Medium</vt:lpstr>
      <vt:lpstr>Montserrat</vt:lpstr>
      <vt:lpstr>Management Consulting Toolkit by Slidesgo</vt:lpstr>
      <vt:lpstr>Final Bootcamp Project</vt:lpstr>
      <vt:lpstr>Table of Contents</vt:lpstr>
      <vt:lpstr>Choosing the Dataset</vt:lpstr>
      <vt:lpstr>The Dataset</vt:lpstr>
      <vt:lpstr>Exploratory Data Analysis</vt:lpstr>
      <vt:lpstr>PowerPoint Presentation</vt:lpstr>
      <vt:lpstr>PowerPoint Presentation</vt:lpstr>
      <vt:lpstr>PowerPoint Presentation</vt:lpstr>
      <vt:lpstr>Data Cleaning</vt:lpstr>
      <vt:lpstr>Cleaning the Dataset</vt:lpstr>
      <vt:lpstr>Create and validate the model</vt:lpstr>
      <vt:lpstr>Creating the model:</vt:lpstr>
      <vt:lpstr>Validate the models with Error Metrics</vt:lpstr>
      <vt:lpstr>Best performing models</vt:lpstr>
      <vt:lpstr>Analyze predictions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  <vt:lpstr>THANK YOU FOR LISTENING!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Management  Consulting Toolkit</dc:title>
  <cp:lastModifiedBy>Microsoft Office User</cp:lastModifiedBy>
  <cp:revision>10</cp:revision>
  <dcterms:modified xsi:type="dcterms:W3CDTF">2022-12-02T09:52:04Z</dcterms:modified>
</cp:coreProperties>
</file>